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0" r:id="rId7"/>
    <p:sldId id="261" r:id="rId8"/>
  </p:sldIdLst>
  <p:sldSz cx="24384000" cy="13716000"/>
  <p:notesSz cx="6858000" cy="9144000"/>
  <p:embeddedFontLst>
    <p:embeddedFont>
      <p:font typeface="Pretendard Regular" panose="020B0600000101010101" charset="-127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110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4800" y="5372100"/>
            <a:ext cx="21056600" cy="21336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dirty="0">
                <a:solidFill>
                  <a:srgbClr val="0063BA"/>
                </a:solidFill>
                <a:latin typeface="+mj-lt"/>
              </a:rPr>
              <a:t>2D </a:t>
            </a:r>
            <a:r>
              <a:rPr lang="ko-KR" sz="12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12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12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프로그래밍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6400" y="7962900"/>
            <a:ext cx="20853400" cy="11811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666" b="0" i="0" u="none" strike="noStrike" spc="-67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6666" b="0" i="0" u="none" strike="noStrike" spc="-67" dirty="0">
                <a:solidFill>
                  <a:srgbClr val="000000"/>
                </a:solidFill>
              </a:rPr>
              <a:t> 1</a:t>
            </a:r>
            <a:r>
              <a:rPr lang="ko-KR" sz="6666" b="0" i="0" u="none" strike="noStrike" spc="-67" dirty="0">
                <a:solidFill>
                  <a:srgbClr val="000000"/>
                </a:solidFill>
                <a:ea typeface="Pretendard Regular"/>
              </a:rPr>
              <a:t>차</a:t>
            </a:r>
            <a:r>
              <a:rPr lang="en-US" sz="6666" b="0" i="0" u="none" strike="noStrike" spc="-67" dirty="0">
                <a:solidFill>
                  <a:srgbClr val="000000"/>
                </a:solidFill>
              </a:rPr>
              <a:t> </a:t>
            </a:r>
            <a:r>
              <a:rPr lang="ko-KR" sz="6666" b="0" i="0" u="none" strike="noStrike" spc="-67" dirty="0">
                <a:solidFill>
                  <a:srgbClr val="000000"/>
                </a:solidFill>
                <a:ea typeface="Pretendard Regular"/>
              </a:rPr>
              <a:t>발표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776200"/>
            <a:ext cx="22542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84700" y="10591800"/>
            <a:ext cx="46863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 dirty="0">
                <a:solidFill>
                  <a:srgbClr val="000000"/>
                </a:solidFill>
              </a:rPr>
              <a:t>2022182010 </a:t>
            </a:r>
            <a:r>
              <a:rPr lang="ko-KR" sz="4207" b="0" i="0" u="none" strike="noStrike" dirty="0">
                <a:solidFill>
                  <a:srgbClr val="000000"/>
                </a:solidFill>
                <a:ea typeface="Pretendard Regular"/>
              </a:rPr>
              <a:t>김정민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"/>
    </mc:Choice>
    <mc:Fallback xmlns="">
      <p:transition spd="slow" advTm="54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2984500"/>
            <a:ext cx="17157700" cy="199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7340600"/>
            <a:ext cx="19075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9423400"/>
            <a:ext cx="1907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11506200"/>
            <a:ext cx="190754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1625600"/>
            <a:ext cx="46736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컨셉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94100" y="6108700"/>
            <a:ext cx="54737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 dirty="0">
                <a:solidFill>
                  <a:srgbClr val="000000"/>
                </a:solidFill>
              </a:rPr>
              <a:t>1.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템포의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전투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03800" y="3276600"/>
            <a:ext cx="105410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7000" b="1" i="0" u="none" strike="noStrike" dirty="0">
                <a:solidFill>
                  <a:srgbClr val="000000"/>
                </a:solidFill>
                <a:latin typeface="+mj-lt"/>
                <a:ea typeface="Pretendard Regular"/>
              </a:rPr>
              <a:t>장르</a:t>
            </a:r>
            <a:r>
              <a:rPr lang="en-US" sz="7000" b="1" i="0" u="none" strike="noStrike" dirty="0">
                <a:solidFill>
                  <a:srgbClr val="000000"/>
                </a:solidFill>
                <a:latin typeface="+mj-lt"/>
              </a:rPr>
              <a:t> |  </a:t>
            </a:r>
            <a:r>
              <a:rPr lang="ko-KR" sz="7000" b="1" i="0" u="none" strike="noStrike" dirty="0" err="1">
                <a:solidFill>
                  <a:srgbClr val="000000"/>
                </a:solidFill>
                <a:latin typeface="+mj-lt"/>
                <a:ea typeface="Pretendard Regular"/>
              </a:rPr>
              <a:t>횡스크롤</a:t>
            </a:r>
            <a:r>
              <a:rPr lang="en-US" sz="7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sz="7000" b="1" i="0" u="none" strike="noStrike" dirty="0">
                <a:solidFill>
                  <a:srgbClr val="000000"/>
                </a:solidFill>
                <a:latin typeface="+mj-lt"/>
                <a:ea typeface="Pretendard Regular"/>
              </a:rPr>
              <a:t>액션</a:t>
            </a:r>
            <a:r>
              <a:rPr lang="en-US" sz="7000" b="1" i="0" u="none" strike="noStrike" dirty="0">
                <a:solidFill>
                  <a:srgbClr val="000000"/>
                </a:solidFill>
                <a:latin typeface="+mj-lt"/>
              </a:rPr>
              <a:t> RPG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4100" y="8178800"/>
            <a:ext cx="57912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 dirty="0">
                <a:solidFill>
                  <a:srgbClr val="000000"/>
                </a:solidFill>
              </a:rPr>
              <a:t>2. </a:t>
            </a:r>
            <a:r>
              <a:rPr lang="ko-KR" sz="5400" b="0" i="0" u="none" strike="noStrike" dirty="0" err="1">
                <a:solidFill>
                  <a:srgbClr val="000000"/>
                </a:solidFill>
                <a:ea typeface="Pretendard Regular"/>
              </a:rPr>
              <a:t>로그라이크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94100" y="10248900"/>
            <a:ext cx="59817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 dirty="0">
                <a:solidFill>
                  <a:srgbClr val="000000"/>
                </a:solidFill>
              </a:rPr>
              <a:t>3. </a:t>
            </a:r>
            <a:r>
              <a:rPr lang="ko-KR" sz="5400" b="0" i="0" u="none" strike="noStrike" dirty="0" err="1">
                <a:solidFill>
                  <a:srgbClr val="000000"/>
                </a:solidFill>
                <a:ea typeface="Pretendard Regular"/>
              </a:rPr>
              <a:t>이세계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판타지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요소</a:t>
            </a:r>
          </a:p>
        </p:txBody>
      </p:sp>
      <p:pic>
        <p:nvPicPr>
          <p:cNvPr id="2050" name="Picture 2" descr="벨트 스크롤 (횡스크롤) 액션 게임 추천 1">
            <a:extLst>
              <a:ext uri="{FF2B5EF4-FFF2-40B4-BE49-F238E27FC236}">
                <a16:creationId xmlns:a16="http://schemas.microsoft.com/office/drawing/2014/main" id="{08A50D3F-20F8-B9FA-A85E-E4F30543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2" y="5425440"/>
            <a:ext cx="11641332" cy="637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98"/>
    </mc:Choice>
    <mc:Fallback xmlns="">
      <p:transition spd="slow" advTm="182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625600"/>
            <a:ext cx="112649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전반적인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15600" y="4876800"/>
            <a:ext cx="11938000" cy="7756292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6000" b="1" i="0" u="none" strike="noStrike" dirty="0">
                <a:solidFill>
                  <a:srgbClr val="000000"/>
                </a:solidFill>
                <a:ea typeface="Pretendard Regular"/>
              </a:rPr>
              <a:t>조작법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키보드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방향키로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조작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6000" b="0" i="0" u="none" strike="noStrike" dirty="0">
                <a:solidFill>
                  <a:srgbClr val="000000"/>
                </a:solidFill>
              </a:rPr>
              <a:t>Z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공격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6000" b="0" i="0" u="none" strike="noStrike" dirty="0">
                <a:solidFill>
                  <a:srgbClr val="000000"/>
                </a:solidFill>
              </a:rPr>
              <a:t>X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특수</a:t>
            </a:r>
            <a:r>
              <a:rPr lang="en-US" altLang="ko-KR" sz="60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공격</a:t>
            </a:r>
            <a:endParaRPr lang="en-US" altLang="ko-KR" sz="6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altLang="ko-KR" sz="6000" dirty="0">
                <a:solidFill>
                  <a:srgbClr val="000000"/>
                </a:solidFill>
                <a:ea typeface="Pretendard Regular"/>
              </a:rPr>
              <a:t>C</a:t>
            </a:r>
            <a:r>
              <a:rPr lang="ko-KR" altLang="en-US" sz="6000" dirty="0">
                <a:solidFill>
                  <a:srgbClr val="000000"/>
                </a:solidFill>
                <a:ea typeface="Pretendard Regular"/>
              </a:rPr>
              <a:t>키로 아이템 사용</a:t>
            </a:r>
            <a:endParaRPr lang="ko-KR" sz="6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1" name="그림 10" descr="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9BE79F-AA58-318B-339B-92830CF31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3770892"/>
            <a:ext cx="6936961" cy="5194300"/>
          </a:xfrm>
          <a:prstGeom prst="rect">
            <a:avLst/>
          </a:prstGeom>
        </p:spPr>
      </p:pic>
      <p:pic>
        <p:nvPicPr>
          <p:cNvPr id="13" name="그림 12" descr="스크린샷, 직사각형, 디자인, 패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4866D8-D587-122D-E632-45C0A2B19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8" y="9474200"/>
            <a:ext cx="6936961" cy="237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6"/>
    </mc:Choice>
    <mc:Fallback xmlns="">
      <p:transition spd="slow" advTm="3348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FF660-B654-FE5B-E456-10BD6EAF4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A53452-701C-9DAD-AB75-25A96831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11716C-A199-1017-43C7-81A1858B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E9732A9-773C-791C-9E2A-47AD776F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F85D5A-EBA6-67C4-D956-C7C1E14E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FBB6FE3-E18A-13DB-A446-F6DD93D1DF9B}"/>
              </a:ext>
            </a:extLst>
          </p:cNvPr>
          <p:cNvSpPr txBox="1"/>
          <p:nvPr/>
        </p:nvSpPr>
        <p:spPr>
          <a:xfrm>
            <a:off x="927100" y="1625600"/>
            <a:ext cx="102743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전반적인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시스템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5296FDB-5880-A535-75F1-0F3C83AC9AFE}"/>
              </a:ext>
            </a:extLst>
          </p:cNvPr>
          <p:cNvSpPr txBox="1"/>
          <p:nvPr/>
        </p:nvSpPr>
        <p:spPr>
          <a:xfrm>
            <a:off x="609600" y="3733800"/>
            <a:ext cx="9004300" cy="5503243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5000" b="1" i="0" u="none" strike="noStrike" dirty="0">
                <a:solidFill>
                  <a:srgbClr val="000000"/>
                </a:solidFill>
                <a:ea typeface="Pretendard Regular"/>
              </a:rPr>
              <a:t>스테이지</a:t>
            </a:r>
          </a:p>
          <a:p>
            <a:pPr marL="1025652" lvl="2" indent="-342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b="0" i="0" u="none" strike="noStrike" dirty="0">
                <a:solidFill>
                  <a:srgbClr val="000000"/>
                </a:solidFill>
              </a:rPr>
              <a:t>스테이지내에 적을 </a:t>
            </a:r>
            <a:r>
              <a:rPr lang="ko-KR" altLang="en-US" sz="5000" dirty="0">
                <a:solidFill>
                  <a:srgbClr val="000000"/>
                </a:solidFill>
              </a:rPr>
              <a:t>다 잡으면 자동으로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스테이지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en-US" sz="5000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넘어가는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형식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처음에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숲에서</a:t>
            </a:r>
            <a:r>
              <a:rPr lang="en-US" altLang="ko-KR" sz="50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Regular"/>
              </a:rPr>
              <a:t>시작해서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마왕성까지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도달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스테이지 클리어 할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마다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몬스터</a:t>
            </a:r>
            <a:r>
              <a:rPr lang="en-US" altLang="ko-KR" sz="50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altLang="ko-KR" sz="50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Regular"/>
              </a:rPr>
              <a:t>공격이 </a:t>
            </a:r>
            <a:r>
              <a:rPr lang="ko-KR" altLang="en-US" sz="5000" b="0" i="0" u="none" strike="noStrike" dirty="0" err="1">
                <a:solidFill>
                  <a:srgbClr val="000000"/>
                </a:solidFill>
                <a:ea typeface="Pretendard Regular"/>
              </a:rPr>
              <a:t>강해짐</a:t>
            </a:r>
            <a:endParaRPr lang="ko-KR" sz="5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1" name="그림 10" descr="암초, 스크린샷, 전략 비디오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108481-7C11-4F7C-914E-DC03FCDE5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040" y="3502934"/>
            <a:ext cx="12829540" cy="68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6"/>
    </mc:Choice>
    <mc:Fallback xmlns="">
      <p:transition spd="slow" advTm="3348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0C7F-4B01-2DED-2B28-FF55114DE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슬롯 머신, 스크린샷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4BD164-E1D1-ADAD-4706-A0905E58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29300"/>
            <a:ext cx="12356477" cy="693974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DF67441-7E96-683F-F24B-8D8138CB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65A053-1699-51E7-E8B7-4E907614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CAD50B-203A-399E-D940-D32267BD6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C59935-FC33-80B2-045A-C001821C8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D1A3B66-B48F-5A72-35B1-5652A30B95D3}"/>
              </a:ext>
            </a:extLst>
          </p:cNvPr>
          <p:cNvSpPr txBox="1"/>
          <p:nvPr/>
        </p:nvSpPr>
        <p:spPr>
          <a:xfrm>
            <a:off x="927100" y="1625600"/>
            <a:ext cx="108839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전반적인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시스템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7087EE1-1594-EBC4-8C05-9F6C459DC1D9}"/>
              </a:ext>
            </a:extLst>
          </p:cNvPr>
          <p:cNvSpPr txBox="1"/>
          <p:nvPr/>
        </p:nvSpPr>
        <p:spPr>
          <a:xfrm>
            <a:off x="12649200" y="4315460"/>
            <a:ext cx="11569700" cy="482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5000" b="1" i="0" u="none" strike="noStrike" dirty="0">
                <a:solidFill>
                  <a:srgbClr val="000000"/>
                </a:solidFill>
                <a:ea typeface="Pretendard Regular"/>
              </a:rPr>
              <a:t>아이템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종류의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물약들이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나와서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강화</a:t>
            </a:r>
            <a:endParaRPr lang="en-US" altLang="ko-KR" sz="5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주로 확률적으로 몬스터에서 </a:t>
            </a:r>
            <a:r>
              <a:rPr lang="ko-KR" altLang="en-US" sz="5000" dirty="0" err="1">
                <a:solidFill>
                  <a:srgbClr val="000000"/>
                </a:solidFill>
                <a:ea typeface="Pretendard Regular"/>
              </a:rPr>
              <a:t>드랍됨</a:t>
            </a:r>
            <a:endParaRPr lang="en-US" altLang="ko-KR" sz="5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중간에 상점에서 구매가능</a:t>
            </a:r>
            <a:endParaRPr lang="ko-KR" sz="5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3249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6"/>
    </mc:Choice>
    <mc:Fallback xmlns="">
      <p:transition spd="slow" advTm="3348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625600"/>
            <a:ext cx="65913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개발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일정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84159"/>
              </p:ext>
            </p:extLst>
          </p:nvPr>
        </p:nvGraphicFramePr>
        <p:xfrm>
          <a:off x="3035300" y="3009900"/>
          <a:ext cx="18931890" cy="989336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73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1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리소스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탐색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2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플레이어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캐릭터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움직임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3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몬스터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AI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4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캐릭터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상호작용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5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스테이지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구성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6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UI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구성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및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7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사운드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시스템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8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QA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및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버그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수정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9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최종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마무리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65"/>
    </mc:Choice>
    <mc:Fallback xmlns="">
      <p:transition spd="slow" advTm="2556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B073E-918C-19FD-C958-F555E55AD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641107-48D3-D7DB-C52A-6FE5FD70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75B72D4-5A58-8EDE-3FFB-1E74EA81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A8794-8118-6EFF-9DD9-A9CE45E5F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44D4427-BEC3-B4D0-9B6B-C59A0C24F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2A4942A-1543-9BD8-8A1C-68D53E07840F}"/>
              </a:ext>
            </a:extLst>
          </p:cNvPr>
          <p:cNvSpPr txBox="1"/>
          <p:nvPr/>
        </p:nvSpPr>
        <p:spPr>
          <a:xfrm>
            <a:off x="927100" y="1625600"/>
            <a:ext cx="63754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스토리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4887C95-9178-B46E-6669-E62FB425D6B8}"/>
              </a:ext>
            </a:extLst>
          </p:cNvPr>
          <p:cNvSpPr txBox="1"/>
          <p:nvPr/>
        </p:nvSpPr>
        <p:spPr>
          <a:xfrm>
            <a:off x="1778000" y="4851400"/>
            <a:ext cx="21043900" cy="378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33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주인공은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예기치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않게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낯선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숲에서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눈을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뜬다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.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주위를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살펴보니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, '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마왕을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처치해야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원래의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세계로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돌아갈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'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내용의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쪽지가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하나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놓여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.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순간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,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주변에서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기이한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형태의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괴물들이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공격해오기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시작한다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.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집으로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돌아가기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주인공의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 err="1">
                <a:solidFill>
                  <a:srgbClr val="000000"/>
                </a:solidFill>
                <a:ea typeface="Pretendard Regular"/>
              </a:rPr>
              <a:t>이세계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모험</a:t>
            </a:r>
          </a:p>
        </p:txBody>
      </p:sp>
    </p:spTree>
    <p:extLst>
      <p:ext uri="{BB962C8B-B14F-4D97-AF65-F5344CB8AC3E}">
        <p14:creationId xmlns:p14="http://schemas.microsoft.com/office/powerpoint/2010/main" val="6900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5"/>
    </mc:Choice>
    <mc:Fallback xmlns="">
      <p:transition spd="slow" advTm="1012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189</Words>
  <Application>Microsoft Office PowerPoint</Application>
  <PresentationFormat>사용자 지정</PresentationFormat>
  <Paragraphs>45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Pretendard Regular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김정민</dc:creator>
  <cp:lastModifiedBy>정민 김</cp:lastModifiedBy>
  <cp:revision>6</cp:revision>
  <dcterms:created xsi:type="dcterms:W3CDTF">2006-08-16T00:00:00Z</dcterms:created>
  <dcterms:modified xsi:type="dcterms:W3CDTF">2025-09-28T14:13:14Z</dcterms:modified>
</cp:coreProperties>
</file>